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7561263" cy="10693400"/>
  <p:notesSz cx="6797675" cy="9926638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ke596323@outlook.jp" initials="t" lastIdx="1" clrIdx="0">
    <p:extLst>
      <p:ext uri="{19B8F6BF-5375-455C-9EA6-DF929625EA0E}">
        <p15:presenceInfo xmlns:p15="http://schemas.microsoft.com/office/powerpoint/2012/main" userId="9280d7288794ed1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howGuides="1">
      <p:cViewPr varScale="1">
        <p:scale>
          <a:sx n="73" d="100"/>
          <a:sy n="73" d="100"/>
        </p:scale>
        <p:origin x="3096" y="102"/>
      </p:cViewPr>
      <p:guideLst>
        <p:guide orient="horz" pos="336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5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E5E-49AD-4A1F-899F-27EDDE3EAFD8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385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E5E-49AD-4A1F-899F-27EDDE3EAFD8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0459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11321" y="472787"/>
            <a:ext cx="1988770" cy="1005971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42387" y="472787"/>
            <a:ext cx="5842913" cy="1005971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E5E-49AD-4A1F-899F-27EDDE3EAFD8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893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E5E-49AD-4A1F-899F-27EDDE3EAFD8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3720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19"/>
            <a:ext cx="6427074" cy="2339181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E5E-49AD-4A1F-899F-27EDDE3EAFD8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9650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42387" y="2750086"/>
            <a:ext cx="3915841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484250" y="2750086"/>
            <a:ext cx="3915842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E5E-49AD-4A1F-899F-27EDDE3EAFD8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272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393640"/>
            <a:ext cx="3340871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3" y="3391195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40"/>
            <a:ext cx="3342183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5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E5E-49AD-4A1F-899F-27EDDE3EAFD8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545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E5E-49AD-4A1F-899F-27EDDE3EAFD8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786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E5E-49AD-4A1F-899F-27EDDE3EAFD8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022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3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E5E-49AD-4A1F-899F-27EDDE3EAFD8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134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E5E-49AD-4A1F-899F-27EDDE3EAFD8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636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4BE5E-49AD-4A1F-899F-27EDDE3EAFD8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69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A997DD7D-F43B-F78F-31D9-071A7C5AC0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6" y="-17718"/>
            <a:ext cx="7535327" cy="5029902"/>
          </a:xfrm>
          <a:prstGeom prst="rect">
            <a:avLst/>
          </a:prstGeom>
        </p:spPr>
      </p:pic>
      <p:sp>
        <p:nvSpPr>
          <p:cNvPr id="20" name="フローチャート: 論理積ゲート 19">
            <a:extLst>
              <a:ext uri="{FF2B5EF4-FFF2-40B4-BE49-F238E27FC236}">
                <a16:creationId xmlns:a16="http://schemas.microsoft.com/office/drawing/2014/main" id="{D48C5920-D57A-DAF8-4B15-BE630D710EB3}"/>
              </a:ext>
            </a:extLst>
          </p:cNvPr>
          <p:cNvSpPr/>
          <p:nvPr/>
        </p:nvSpPr>
        <p:spPr>
          <a:xfrm>
            <a:off x="259411" y="6806731"/>
            <a:ext cx="796711" cy="245891"/>
          </a:xfrm>
          <a:prstGeom prst="flowChartDelay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フローチャート: 論理積ゲート 18">
            <a:extLst>
              <a:ext uri="{FF2B5EF4-FFF2-40B4-BE49-F238E27FC236}">
                <a16:creationId xmlns:a16="http://schemas.microsoft.com/office/drawing/2014/main" id="{78A4AC2A-5BCC-6580-1CBA-D1DE8B041A5B}"/>
              </a:ext>
            </a:extLst>
          </p:cNvPr>
          <p:cNvSpPr/>
          <p:nvPr/>
        </p:nvSpPr>
        <p:spPr>
          <a:xfrm>
            <a:off x="265016" y="5883482"/>
            <a:ext cx="565961" cy="246221"/>
          </a:xfrm>
          <a:prstGeom prst="flowChartDelay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106C015-CC73-020F-0212-361C377F2A9C}"/>
              </a:ext>
            </a:extLst>
          </p:cNvPr>
          <p:cNvSpPr txBox="1"/>
          <p:nvPr/>
        </p:nvSpPr>
        <p:spPr>
          <a:xfrm>
            <a:off x="5074652" y="5219315"/>
            <a:ext cx="2302079" cy="31290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講師</a:t>
            </a:r>
            <a:r>
              <a:rPr kumimoji="1" lang="en-US" altLang="ja-JP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</a:p>
          <a:p>
            <a:pPr algn="ctr"/>
            <a:endParaRPr lang="en-US" altLang="ja-JP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endParaRPr kumimoji="1" lang="en-US" altLang="ja-JP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endParaRPr lang="en-US" altLang="ja-JP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endParaRPr kumimoji="1" lang="en-US" altLang="ja-JP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endParaRPr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樋口　隆哉 先生</a:t>
            </a:r>
            <a:endParaRPr lang="en-US" altLang="ja-JP" sz="1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>
              <a:lnSpc>
                <a:spcPts val="500"/>
              </a:lnSpc>
            </a:pPr>
            <a:endParaRPr lang="en-US" altLang="ja-JP" sz="1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山口大学</a:t>
            </a:r>
            <a:r>
              <a:rPr lang="zh-CN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大学院</a:t>
            </a:r>
            <a:endParaRPr lang="en-US" altLang="zh-CN" sz="1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zh-CN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創成科学研究科</a:t>
            </a:r>
            <a:r>
              <a:rPr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教授</a:t>
            </a:r>
            <a:endParaRPr lang="en-US" altLang="ja-JP" sz="1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>
              <a:lnSpc>
                <a:spcPts val="500"/>
              </a:lnSpc>
            </a:pPr>
            <a:endParaRPr lang="en-US" altLang="ja-JP" sz="1200" b="0" i="0" dirty="0">
              <a:solidFill>
                <a:srgbClr val="000000"/>
              </a:solidFill>
              <a:effectLst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ja-JP" altLang="en-US" sz="1100" b="0" i="0" dirty="0">
                <a:solidFill>
                  <a:srgbClr val="000000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専門分野：</a:t>
            </a:r>
            <a:r>
              <a:rPr lang="ja-JP" altLang="ja-JP" sz="11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Courier New" panose="02070309020205020404" pitchFamily="49" charset="0"/>
              </a:rPr>
              <a:t>環境衛生工学</a:t>
            </a:r>
          </a:p>
          <a:p>
            <a:pPr algn="ctr"/>
            <a:r>
              <a:rPr lang="ja-JP" altLang="ja-JP" sz="1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特に、悪臭・臭気の評価・制御、廃棄物管理</a:t>
            </a:r>
            <a:endParaRPr kumimoji="1" lang="ja-JP" altLang="en-US" sz="11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F161765-89DA-FA39-4800-CB1C36DA4A21}"/>
              </a:ext>
            </a:extLst>
          </p:cNvPr>
          <p:cNvSpPr txBox="1"/>
          <p:nvPr/>
        </p:nvSpPr>
        <p:spPr>
          <a:xfrm>
            <a:off x="0" y="536548"/>
            <a:ext cx="817311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solidFill>
                  <a:schemeClr val="bg1"/>
                </a:solidFill>
                <a:latin typeface="+mj-lt"/>
              </a:rPr>
              <a:t>2023</a:t>
            </a:r>
            <a:r>
              <a:rPr kumimoji="1" lang="ja-JP" altLang="en-US" sz="2400" dirty="0">
                <a:solidFill>
                  <a:schemeClr val="bg1"/>
                </a:solidFill>
                <a:latin typeface="+mj-lt"/>
              </a:rPr>
              <a:t>年度環境国際セミナー</a:t>
            </a:r>
            <a:endParaRPr kumimoji="1" lang="en-US" altLang="ja-JP" sz="2400" dirty="0">
              <a:solidFill>
                <a:schemeClr val="bg1"/>
              </a:solidFill>
              <a:latin typeface="+mj-lt"/>
            </a:endParaRPr>
          </a:p>
          <a:p>
            <a:pPr algn="ctr"/>
            <a:endParaRPr lang="en-US" altLang="ja-JP" sz="2400" dirty="0">
              <a:solidFill>
                <a:schemeClr val="bg1"/>
              </a:solidFill>
              <a:latin typeface="+mj-lt"/>
            </a:endParaRPr>
          </a:p>
          <a:p>
            <a:r>
              <a:rPr lang="ja-JP" altLang="en-US" sz="3200" b="1" dirty="0">
                <a:solidFill>
                  <a:schemeClr val="bg1"/>
                </a:solidFill>
                <a:latin typeface="+mn-ea"/>
              </a:rPr>
              <a:t> </a:t>
            </a:r>
            <a:r>
              <a:rPr kumimoji="1" lang="ja-JP" altLang="en-US" sz="3200" b="1" dirty="0">
                <a:solidFill>
                  <a:schemeClr val="bg1"/>
                </a:solidFill>
                <a:latin typeface="+mn-ea"/>
              </a:rPr>
              <a:t>　「</a:t>
            </a:r>
            <a:r>
              <a:rPr lang="ja-JP" altLang="ja-JP" sz="3200" b="1" dirty="0">
                <a:solidFill>
                  <a:schemeClr val="bg1"/>
                </a:solidFill>
                <a:effectLst/>
                <a:latin typeface="+mn-ea"/>
                <a:cs typeface="Times New Roman" panose="02020603050405020304" pitchFamily="18" charset="0"/>
              </a:rPr>
              <a:t>海洋プラスチック問題の現状と対応</a:t>
            </a:r>
            <a:r>
              <a:rPr kumimoji="1" lang="ja-JP" altLang="en-US" sz="3200" b="1" dirty="0">
                <a:solidFill>
                  <a:schemeClr val="bg1"/>
                </a:solidFill>
                <a:latin typeface="+mn-ea"/>
              </a:rPr>
              <a:t>」</a:t>
            </a:r>
            <a:endParaRPr kumimoji="1" lang="en-US" altLang="ja-JP" sz="3200" b="1" dirty="0">
              <a:solidFill>
                <a:schemeClr val="bg1"/>
              </a:solidFill>
              <a:latin typeface="+mn-ea"/>
            </a:endParaRPr>
          </a:p>
          <a:p>
            <a:pPr algn="ctr"/>
            <a:endParaRPr kumimoji="1" lang="ja-JP" altLang="en-US" sz="3500" b="1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039087FE-2171-7CA1-B2E7-ECC92562E6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7041" y="5487244"/>
            <a:ext cx="1142316" cy="1496997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CA84BB5-81D3-0F7D-3F83-49BB6A82E218}"/>
              </a:ext>
            </a:extLst>
          </p:cNvPr>
          <p:cNvSpPr txBox="1"/>
          <p:nvPr/>
        </p:nvSpPr>
        <p:spPr>
          <a:xfrm>
            <a:off x="814210" y="227252"/>
            <a:ext cx="2576835" cy="2308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solidFill>
                  <a:schemeClr val="bg1"/>
                </a:solidFill>
              </a:rPr>
              <a:t>人間の世界</a:t>
            </a:r>
            <a:endParaRPr kumimoji="1" lang="id-ID" sz="900" dirty="0">
              <a:solidFill>
                <a:schemeClr val="bg1"/>
              </a:solidFill>
            </a:endParaRP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BD70393A-B2CA-8C17-1F51-CFA91A5C202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55" y="-103071"/>
            <a:ext cx="724649" cy="724649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2E9B3D7-DA8A-7007-29A7-1803B6B589FB}"/>
              </a:ext>
            </a:extLst>
          </p:cNvPr>
          <p:cNvSpPr txBox="1"/>
          <p:nvPr/>
        </p:nvSpPr>
        <p:spPr>
          <a:xfrm>
            <a:off x="4709145" y="2641842"/>
            <a:ext cx="2852118" cy="2308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solidFill>
                  <a:schemeClr val="bg1"/>
                </a:solidFill>
              </a:rPr>
              <a:t>生物の世界</a:t>
            </a:r>
            <a:endParaRPr kumimoji="1" lang="id-ID" sz="900" dirty="0">
              <a:solidFill>
                <a:schemeClr val="bg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C35C179-3417-6E42-46F2-F8C678D4870A}"/>
              </a:ext>
            </a:extLst>
          </p:cNvPr>
          <p:cNvSpPr txBox="1"/>
          <p:nvPr/>
        </p:nvSpPr>
        <p:spPr>
          <a:xfrm>
            <a:off x="357010" y="5461898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chemeClr val="bg1"/>
                </a:solidFill>
              </a:rPr>
              <a:t>場所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D2E8539-7516-6EB1-FE42-6AE5A24E6A59}"/>
              </a:ext>
            </a:extLst>
          </p:cNvPr>
          <p:cNvSpPr txBox="1"/>
          <p:nvPr/>
        </p:nvSpPr>
        <p:spPr>
          <a:xfrm>
            <a:off x="201935" y="5284131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chemeClr val="bg1"/>
                </a:solidFill>
              </a:rPr>
              <a:t>日時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A0C4BD3-B862-B332-56AD-47D1A3046CD1}"/>
              </a:ext>
            </a:extLst>
          </p:cNvPr>
          <p:cNvSpPr txBox="1"/>
          <p:nvPr/>
        </p:nvSpPr>
        <p:spPr>
          <a:xfrm>
            <a:off x="193055" y="6801357"/>
            <a:ext cx="9294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</a:rPr>
              <a:t>問合せ先</a:t>
            </a:r>
          </a:p>
        </p:txBody>
      </p:sp>
      <p:sp>
        <p:nvSpPr>
          <p:cNvPr id="18" name="フローチャート: 論理積ゲート 17">
            <a:extLst>
              <a:ext uri="{FF2B5EF4-FFF2-40B4-BE49-F238E27FC236}">
                <a16:creationId xmlns:a16="http://schemas.microsoft.com/office/drawing/2014/main" id="{4ED73F45-F379-DA52-38F5-3BBEE6249BD7}"/>
              </a:ext>
            </a:extLst>
          </p:cNvPr>
          <p:cNvSpPr/>
          <p:nvPr/>
        </p:nvSpPr>
        <p:spPr>
          <a:xfrm>
            <a:off x="265016" y="5240291"/>
            <a:ext cx="591517" cy="221607"/>
          </a:xfrm>
          <a:prstGeom prst="flowChartDelay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240DEA0-50D4-632F-8EF9-A41F304240B1}"/>
              </a:ext>
            </a:extLst>
          </p:cNvPr>
          <p:cNvSpPr txBox="1"/>
          <p:nvPr/>
        </p:nvSpPr>
        <p:spPr>
          <a:xfrm>
            <a:off x="184532" y="5234515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</a:rPr>
              <a:t>日時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E9DEE72-B04B-FF3F-73BC-826840FE7CA1}"/>
              </a:ext>
            </a:extLst>
          </p:cNvPr>
          <p:cNvSpPr txBox="1"/>
          <p:nvPr/>
        </p:nvSpPr>
        <p:spPr>
          <a:xfrm>
            <a:off x="697566" y="5033523"/>
            <a:ext cx="4549564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dirty="0"/>
          </a:p>
          <a:p>
            <a:r>
              <a:rPr lang="ja-JP" altLang="en-US" sz="1600" b="1" dirty="0">
                <a:solidFill>
                  <a:schemeClr val="tx1"/>
                </a:solidFill>
                <a:latin typeface="+mj-ea"/>
                <a:ea typeface="+mj-ea"/>
              </a:rPr>
              <a:t>２０２３年６月２２日　木曜日　</a:t>
            </a:r>
            <a:r>
              <a:rPr lang="en-US" altLang="ja-JP" sz="1600" b="1" dirty="0">
                <a:solidFill>
                  <a:schemeClr val="tx1"/>
                </a:solidFill>
                <a:latin typeface="+mj-ea"/>
                <a:ea typeface="+mj-ea"/>
              </a:rPr>
              <a:t>15</a:t>
            </a:r>
            <a:r>
              <a:rPr lang="ja-JP" altLang="en-US" sz="1600" b="1" dirty="0">
                <a:solidFill>
                  <a:schemeClr val="tx1"/>
                </a:solidFill>
                <a:latin typeface="+mj-ea"/>
                <a:ea typeface="+mj-ea"/>
              </a:rPr>
              <a:t>：</a:t>
            </a:r>
            <a:r>
              <a:rPr lang="en-US" altLang="ja-JP" sz="1600" b="1" dirty="0">
                <a:solidFill>
                  <a:schemeClr val="tx1"/>
                </a:solidFill>
                <a:latin typeface="+mj-ea"/>
                <a:ea typeface="+mj-ea"/>
              </a:rPr>
              <a:t>00</a:t>
            </a:r>
            <a:r>
              <a:rPr lang="ja-JP" altLang="en-US" sz="1600" b="1" dirty="0">
                <a:solidFill>
                  <a:schemeClr val="tx1"/>
                </a:solidFill>
                <a:latin typeface="+mj-ea"/>
                <a:ea typeface="+mj-ea"/>
              </a:rPr>
              <a:t>～</a:t>
            </a:r>
            <a:r>
              <a:rPr lang="en-US" altLang="ja-JP" sz="1600" b="1" dirty="0">
                <a:solidFill>
                  <a:schemeClr val="tx1"/>
                </a:solidFill>
                <a:latin typeface="+mj-ea"/>
                <a:ea typeface="+mj-ea"/>
              </a:rPr>
              <a:t>16</a:t>
            </a:r>
            <a:r>
              <a:rPr lang="ja-JP" altLang="en-US" sz="1600" b="1" dirty="0">
                <a:solidFill>
                  <a:schemeClr val="tx1"/>
                </a:solidFill>
                <a:latin typeface="+mj-ea"/>
                <a:ea typeface="+mj-ea"/>
              </a:rPr>
              <a:t>：</a:t>
            </a:r>
            <a:r>
              <a:rPr lang="en-US" altLang="ja-JP" sz="1600" b="1" dirty="0">
                <a:solidFill>
                  <a:schemeClr val="tx1"/>
                </a:solidFill>
                <a:latin typeface="+mj-ea"/>
                <a:ea typeface="+mj-ea"/>
              </a:rPr>
              <a:t>30</a:t>
            </a:r>
          </a:p>
          <a:p>
            <a:r>
              <a:rPr lang="ja-JP" altLang="en-US" sz="1400" b="1" dirty="0">
                <a:solidFill>
                  <a:schemeClr val="tx1"/>
                </a:solidFill>
                <a:latin typeface="+mj-ea"/>
                <a:ea typeface="+mj-ea"/>
              </a:rPr>
              <a:t>宇部環境国際協力協会 総会終了後</a:t>
            </a:r>
            <a:endParaRPr lang="en-US" altLang="ja-JP" sz="1400" b="1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lang="en-US" altLang="ja-JP" sz="1400" b="1" dirty="0">
              <a:latin typeface="+mj-ea"/>
              <a:ea typeface="+mj-ea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+mj-ea"/>
                <a:ea typeface="+mj-ea"/>
              </a:rPr>
              <a:t>宇部市文化会館２階　第１研修室</a:t>
            </a:r>
            <a:endParaRPr lang="en-US" altLang="ja-JP" sz="1600" b="1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lang="en-US" altLang="ja-JP" sz="1400" b="1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+mj-ea"/>
                <a:ea typeface="+mj-ea"/>
              </a:rPr>
              <a:t>ご興味のある方どなたでも　</a:t>
            </a:r>
            <a:endParaRPr lang="en-US" altLang="ja-JP" sz="1600" b="1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kumimoji="1" lang="en-US" altLang="ja-JP" sz="1800" b="1" dirty="0">
              <a:latin typeface="+mj-ea"/>
              <a:ea typeface="+mj-ea"/>
            </a:endParaRPr>
          </a:p>
          <a:p>
            <a:r>
              <a:rPr lang="ja-JP" altLang="en-US" sz="1600" b="1" dirty="0">
                <a:latin typeface="+mj-ea"/>
                <a:ea typeface="+mj-ea"/>
              </a:rPr>
              <a:t>宇部環境国際協力協会　</a:t>
            </a:r>
            <a:r>
              <a:rPr lang="ja-JP" altLang="en-US" sz="1200" b="1" dirty="0">
                <a:latin typeface="+mj-ea"/>
                <a:ea typeface="+mj-ea"/>
              </a:rPr>
              <a:t>担当：伊原、竹重</a:t>
            </a:r>
            <a:endParaRPr lang="en-US" altLang="ja-JP" sz="1200" b="1" dirty="0">
              <a:latin typeface="+mj-ea"/>
              <a:ea typeface="+mj-ea"/>
            </a:endParaRPr>
          </a:p>
          <a:p>
            <a:r>
              <a:rPr lang="ja-JP" altLang="en-US" sz="1200" b="1" dirty="0">
                <a:latin typeface="+mj-ea"/>
                <a:ea typeface="+mj-ea"/>
              </a:rPr>
              <a:t>〒</a:t>
            </a:r>
            <a:r>
              <a:rPr lang="en-US" altLang="ja-JP" sz="1200" b="1" dirty="0">
                <a:latin typeface="+mj-ea"/>
                <a:ea typeface="+mj-ea"/>
              </a:rPr>
              <a:t>755-0045</a:t>
            </a:r>
            <a:r>
              <a:rPr lang="ja-JP" altLang="en-US" sz="1200" b="1" dirty="0">
                <a:latin typeface="+mj-ea"/>
                <a:ea typeface="+mj-ea"/>
              </a:rPr>
              <a:t>　宇部市中央町二丁目１１番２１号</a:t>
            </a:r>
            <a:endParaRPr lang="en-US" altLang="ja-JP" sz="1200" b="1" dirty="0">
              <a:latin typeface="+mj-ea"/>
              <a:ea typeface="+mj-ea"/>
            </a:endParaRPr>
          </a:p>
          <a:p>
            <a:r>
              <a:rPr lang="ja-JP" altLang="en-US" sz="1200" b="1" dirty="0">
                <a:latin typeface="+mj-ea"/>
                <a:ea typeface="+mj-ea"/>
              </a:rPr>
              <a:t>宇部市まちなか環境学習館３階</a:t>
            </a:r>
            <a:endParaRPr lang="en-US" altLang="ja-JP" sz="1200" b="1" dirty="0">
              <a:latin typeface="+mj-ea"/>
              <a:ea typeface="+mj-ea"/>
            </a:endParaRPr>
          </a:p>
          <a:p>
            <a:r>
              <a:rPr kumimoji="1" lang="en-US" altLang="ja-JP" sz="1600" b="1" dirty="0">
                <a:latin typeface="+mj-ea"/>
                <a:ea typeface="+mj-ea"/>
              </a:rPr>
              <a:t>TEL/FAX</a:t>
            </a:r>
            <a:r>
              <a:rPr kumimoji="1" lang="ja-JP" altLang="en-US" sz="1600" b="1" dirty="0">
                <a:latin typeface="+mj-ea"/>
                <a:ea typeface="+mj-ea"/>
              </a:rPr>
              <a:t>　</a:t>
            </a:r>
            <a:r>
              <a:rPr kumimoji="1" lang="en-US" altLang="ja-JP" sz="1600" b="1" dirty="0">
                <a:latin typeface="+mj-ea"/>
                <a:ea typeface="+mj-ea"/>
              </a:rPr>
              <a:t>0836-36-3199 / Email : info@ieca.biz</a:t>
            </a:r>
            <a:endParaRPr kumimoji="1" lang="ja-JP" altLang="en-US" sz="16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24157EC4-4F77-216F-CEC6-3FEAFEB14021}"/>
              </a:ext>
            </a:extLst>
          </p:cNvPr>
          <p:cNvSpPr txBox="1"/>
          <p:nvPr/>
        </p:nvSpPr>
        <p:spPr>
          <a:xfrm>
            <a:off x="201935" y="5883482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</a:rPr>
              <a:t>場所</a:t>
            </a:r>
          </a:p>
        </p:txBody>
      </p:sp>
      <p:sp>
        <p:nvSpPr>
          <p:cNvPr id="29" name="フローチャート: 論理積ゲート 28">
            <a:extLst>
              <a:ext uri="{FF2B5EF4-FFF2-40B4-BE49-F238E27FC236}">
                <a16:creationId xmlns:a16="http://schemas.microsoft.com/office/drawing/2014/main" id="{4909D966-41CF-058B-CA64-999FDA003AE5}"/>
              </a:ext>
            </a:extLst>
          </p:cNvPr>
          <p:cNvSpPr/>
          <p:nvPr/>
        </p:nvSpPr>
        <p:spPr>
          <a:xfrm>
            <a:off x="265016" y="6329717"/>
            <a:ext cx="565961" cy="246221"/>
          </a:xfrm>
          <a:prstGeom prst="flowChartDelay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42437AF-C9FB-B889-415A-98A7816543DB}"/>
              </a:ext>
            </a:extLst>
          </p:cNvPr>
          <p:cNvSpPr txBox="1"/>
          <p:nvPr/>
        </p:nvSpPr>
        <p:spPr>
          <a:xfrm>
            <a:off x="201935" y="631741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</a:rPr>
              <a:t>対象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BDF324A-A156-3863-BF90-0BED19992044}"/>
              </a:ext>
            </a:extLst>
          </p:cNvPr>
          <p:cNvSpPr txBox="1"/>
          <p:nvPr/>
        </p:nvSpPr>
        <p:spPr>
          <a:xfrm>
            <a:off x="201935" y="2986828"/>
            <a:ext cx="70515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400" b="1" kern="100" dirty="0">
                <a:solidFill>
                  <a:schemeClr val="bg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プラスチックは私たちの生活を便利で豊かにし</a:t>
            </a:r>
            <a:r>
              <a:rPr lang="ja-JP" altLang="en-US" sz="1400" b="1" kern="100" dirty="0">
                <a:solidFill>
                  <a:schemeClr val="bg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てい</a:t>
            </a:r>
            <a:r>
              <a:rPr lang="ja-JP" altLang="ja-JP" sz="1400" b="1" kern="100" dirty="0">
                <a:solidFill>
                  <a:schemeClr val="bg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ますが、海洋に流出したものは地球規模で広がり、国際的にも様々な環境影響を</a:t>
            </a:r>
            <a:r>
              <a:rPr lang="ja-JP" altLang="en-US" sz="1400" b="1" kern="100" dirty="0">
                <a:solidFill>
                  <a:schemeClr val="bg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もたらしています</a:t>
            </a:r>
            <a:r>
              <a:rPr lang="ja-JP" altLang="ja-JP" sz="1400" b="1" kern="100" dirty="0">
                <a:solidFill>
                  <a:schemeClr val="bg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。</a:t>
            </a:r>
            <a:r>
              <a:rPr lang="ja-JP" altLang="en-US" sz="1400" b="1" kern="100" dirty="0">
                <a:solidFill>
                  <a:schemeClr val="bg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本セミナーでは</a:t>
            </a:r>
            <a:r>
              <a:rPr lang="ja-JP" altLang="ja-JP" sz="1400" b="1" kern="100" dirty="0">
                <a:solidFill>
                  <a:schemeClr val="bg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、プラスチックの基本的な知識</a:t>
            </a:r>
            <a:r>
              <a:rPr lang="ja-JP" altLang="en-US" sz="1400" b="1" kern="100" dirty="0">
                <a:solidFill>
                  <a:schemeClr val="bg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及び</a:t>
            </a:r>
            <a:r>
              <a:rPr lang="ja-JP" altLang="ja-JP" sz="1400" b="1" kern="100" dirty="0">
                <a:solidFill>
                  <a:schemeClr val="bg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、プラスチックごみ、特に海洋プラスチックの問題点を整理するとともに、国内外における対応について</a:t>
            </a:r>
            <a:r>
              <a:rPr lang="ja-JP" altLang="en-US" sz="1400" b="1" kern="100" dirty="0">
                <a:solidFill>
                  <a:schemeClr val="bg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お話をいただきます</a:t>
            </a:r>
            <a:r>
              <a:rPr lang="ja-JP" altLang="ja-JP" sz="1400" b="1" kern="100" dirty="0">
                <a:solidFill>
                  <a:schemeClr val="bg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。</a:t>
            </a:r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B6B0C843-3163-4DE0-B0CD-756154D140E4}"/>
              </a:ext>
            </a:extLst>
          </p:cNvPr>
          <p:cNvSpPr/>
          <p:nvPr/>
        </p:nvSpPr>
        <p:spPr>
          <a:xfrm>
            <a:off x="3780631" y="5755331"/>
            <a:ext cx="1216483" cy="76719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9311414-59AF-3479-26C0-723A0820C2C5}"/>
              </a:ext>
            </a:extLst>
          </p:cNvPr>
          <p:cNvSpPr txBox="1"/>
          <p:nvPr/>
        </p:nvSpPr>
        <p:spPr>
          <a:xfrm>
            <a:off x="3941084" y="5883496"/>
            <a:ext cx="9311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/>
              <a:t>参加費無料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141B1EA1-BC25-3FD9-8555-D83916FEE5F9}"/>
              </a:ext>
            </a:extLst>
          </p:cNvPr>
          <p:cNvSpPr/>
          <p:nvPr/>
        </p:nvSpPr>
        <p:spPr>
          <a:xfrm>
            <a:off x="287655" y="7968538"/>
            <a:ext cx="4717642" cy="3798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お申し込みはお電話、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または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Email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にてお願いいたします</a:t>
            </a:r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</a:p>
        </p:txBody>
      </p:sp>
      <p:graphicFrame>
        <p:nvGraphicFramePr>
          <p:cNvPr id="41" name="表 41">
            <a:extLst>
              <a:ext uri="{FF2B5EF4-FFF2-40B4-BE49-F238E27FC236}">
                <a16:creationId xmlns:a16="http://schemas.microsoft.com/office/drawing/2014/main" id="{8EB62B20-DDB1-FE29-BFF7-F7CC6D182F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626351"/>
              </p:ext>
            </p:extLst>
          </p:nvPr>
        </p:nvGraphicFramePr>
        <p:xfrm>
          <a:off x="287655" y="8701597"/>
          <a:ext cx="6940287" cy="1193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13429">
                  <a:extLst>
                    <a:ext uri="{9D8B030D-6E8A-4147-A177-3AD203B41FA5}">
                      <a16:colId xmlns:a16="http://schemas.microsoft.com/office/drawing/2014/main" val="4104116936"/>
                    </a:ext>
                  </a:extLst>
                </a:gridCol>
                <a:gridCol w="2313429">
                  <a:extLst>
                    <a:ext uri="{9D8B030D-6E8A-4147-A177-3AD203B41FA5}">
                      <a16:colId xmlns:a16="http://schemas.microsoft.com/office/drawing/2014/main" val="2271710500"/>
                    </a:ext>
                  </a:extLst>
                </a:gridCol>
                <a:gridCol w="2313429">
                  <a:extLst>
                    <a:ext uri="{9D8B030D-6E8A-4147-A177-3AD203B41FA5}">
                      <a16:colId xmlns:a16="http://schemas.microsoft.com/office/drawing/2014/main" val="39569091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氏　　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住所又は所属先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当日の連絡先お電話番号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110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880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7815249"/>
                  </a:ext>
                </a:extLst>
              </a:tr>
            </a:tbl>
          </a:graphicData>
        </a:graphic>
      </p:graphicFrame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8911AED0-7066-B498-43A1-1FAAD3932E7D}"/>
              </a:ext>
            </a:extLst>
          </p:cNvPr>
          <p:cNvSpPr txBox="1"/>
          <p:nvPr/>
        </p:nvSpPr>
        <p:spPr>
          <a:xfrm>
            <a:off x="259411" y="8396028"/>
            <a:ext cx="1261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参加申込書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1CB7F4E7-64F1-6EBA-9A19-AFF0CB4986BB}"/>
              </a:ext>
            </a:extLst>
          </p:cNvPr>
          <p:cNvSpPr txBox="1"/>
          <p:nvPr/>
        </p:nvSpPr>
        <p:spPr>
          <a:xfrm>
            <a:off x="184532" y="9990699"/>
            <a:ext cx="35958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1400" b="1" kern="100" dirty="0">
                <a:effectLst/>
                <a:ea typeface="メイリオ" panose="020B0604030504040204" pitchFamily="50" charset="-128"/>
                <a:cs typeface="Century" panose="02040604050505020304" pitchFamily="18" charset="0"/>
              </a:rPr>
              <a:t>※締め切り：</a:t>
            </a:r>
            <a:r>
              <a:rPr lang="ja-JP" altLang="en-US" sz="1400" b="1" u="sng" kern="100" dirty="0">
                <a:effectLst/>
                <a:ea typeface="メイリオ" panose="020B0604030504040204" pitchFamily="50" charset="-128"/>
                <a:cs typeface="Century" panose="02040604050505020304" pitchFamily="18" charset="0"/>
              </a:rPr>
              <a:t>２０２３</a:t>
            </a:r>
            <a:r>
              <a:rPr lang="ja-JP" altLang="ja-JP" sz="1400" b="1" u="sng" kern="100" dirty="0">
                <a:effectLst/>
                <a:ea typeface="メイリオ" panose="020B0604030504040204" pitchFamily="50" charset="-128"/>
                <a:cs typeface="Century" panose="02040604050505020304" pitchFamily="18" charset="0"/>
              </a:rPr>
              <a:t>年</a:t>
            </a:r>
            <a:r>
              <a:rPr lang="ja-JP" altLang="en-US" sz="1400" b="1" u="sng" kern="100" dirty="0">
                <a:effectLst/>
                <a:ea typeface="メイリオ" panose="020B0604030504040204" pitchFamily="50" charset="-128"/>
                <a:cs typeface="Century" panose="02040604050505020304" pitchFamily="18" charset="0"/>
              </a:rPr>
              <a:t>６</a:t>
            </a:r>
            <a:r>
              <a:rPr lang="ja-JP" altLang="ja-JP" sz="1400" b="1" u="sng" kern="100" dirty="0">
                <a:effectLst/>
                <a:ea typeface="メイリオ" panose="020B0604030504040204" pitchFamily="50" charset="-128"/>
                <a:cs typeface="Century" panose="02040604050505020304" pitchFamily="18" charset="0"/>
              </a:rPr>
              <a:t>月１</a:t>
            </a:r>
            <a:r>
              <a:rPr lang="ja-JP" altLang="en-US" sz="1400" b="1" u="sng" kern="100" dirty="0">
                <a:effectLst/>
                <a:ea typeface="メイリオ" panose="020B0604030504040204" pitchFamily="50" charset="-128"/>
                <a:cs typeface="Century" panose="02040604050505020304" pitchFamily="18" charset="0"/>
              </a:rPr>
              <a:t>９</a:t>
            </a:r>
            <a:r>
              <a:rPr lang="ja-JP" altLang="ja-JP" sz="1400" b="1" u="sng" kern="100" dirty="0">
                <a:effectLst/>
                <a:ea typeface="メイリオ" panose="020B0604030504040204" pitchFamily="50" charset="-128"/>
                <a:cs typeface="Century" panose="02040604050505020304" pitchFamily="18" charset="0"/>
              </a:rPr>
              <a:t>日（</a:t>
            </a:r>
            <a:r>
              <a:rPr lang="ja-JP" altLang="en-US" sz="1400" b="1" u="sng" kern="100" dirty="0">
                <a:effectLst/>
                <a:ea typeface="メイリオ" panose="020B0604030504040204" pitchFamily="50" charset="-128"/>
                <a:cs typeface="Century" panose="02040604050505020304" pitchFamily="18" charset="0"/>
              </a:rPr>
              <a:t>月</a:t>
            </a:r>
            <a:r>
              <a:rPr lang="ja-JP" altLang="ja-JP" sz="1400" b="1" u="sng" kern="100" dirty="0">
                <a:effectLst/>
                <a:ea typeface="メイリオ" panose="020B0604030504040204" pitchFamily="50" charset="-128"/>
                <a:cs typeface="Century" panose="02040604050505020304" pitchFamily="18" charset="0"/>
              </a:rPr>
              <a:t>）</a:t>
            </a:r>
            <a:endParaRPr kumimoji="1" lang="ja-JP" altLang="en-US" sz="1400" u="sng" dirty="0"/>
          </a:p>
        </p:txBody>
      </p:sp>
    </p:spTree>
    <p:extLst>
      <p:ext uri="{BB962C8B-B14F-4D97-AF65-F5344CB8AC3E}">
        <p14:creationId xmlns:p14="http://schemas.microsoft.com/office/powerpoint/2010/main" val="958442999"/>
      </p:ext>
    </p:extLst>
  </p:cSld>
  <p:clrMapOvr>
    <a:masterClrMapping/>
  </p:clrMapOvr>
</p:sld>
</file>

<file path=ppt/theme/theme1.xml><?xml version="1.0" encoding="utf-8"?>
<a:theme xmlns:a="http://schemas.openxmlformats.org/drawingml/2006/main" name="A4サイズ新規ファイル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SXHash xmlns="1119c2e5-8fb9-4d5f-baf1-202c530f2c34" xsi:nil="true"/>
    <IntlLangReviewDate xmlns="1119c2e5-8fb9-4d5f-baf1-202c530f2c34" xsi:nil="true"/>
    <PrimaryImageGen xmlns="1119c2e5-8fb9-4d5f-baf1-202c530f2c34">false</PrimaryImageGen>
    <TPInstallLocation xmlns="1119c2e5-8fb9-4d5f-baf1-202c530f2c34" xsi:nil="true"/>
    <IntlLangReview xmlns="1119c2e5-8fb9-4d5f-baf1-202c530f2c34" xsi:nil="true"/>
    <LocPublishedDependentAssetsLookup xmlns="1119c2e5-8fb9-4d5f-baf1-202c530f2c34" xsi:nil="true"/>
    <Manager xmlns="1119c2e5-8fb9-4d5f-baf1-202c530f2c34" xsi:nil="true"/>
    <NumericId xmlns="1119c2e5-8fb9-4d5f-baf1-202c530f2c34" xsi:nil="true"/>
    <OOCacheId xmlns="1119c2e5-8fb9-4d5f-baf1-202c530f2c34" xsi:nil="true"/>
    <AverageRating xmlns="1119c2e5-8fb9-4d5f-baf1-202c530f2c34" xsi:nil="true"/>
    <CSXUpdate xmlns="1119c2e5-8fb9-4d5f-baf1-202c530f2c34">false</CSXUpdate>
    <APDescription xmlns="1119c2e5-8fb9-4d5f-baf1-202c530f2c34" xsi:nil="true"/>
    <FeatureTagsTaxHTField0 xmlns="1119c2e5-8fb9-4d5f-baf1-202c530f2c34">
      <Terms xmlns="http://schemas.microsoft.com/office/infopath/2007/PartnerControls"/>
    </FeatureTagsTaxHTField0>
    <IntlLangReviewer xmlns="1119c2e5-8fb9-4d5f-baf1-202c530f2c34" xsi:nil="true"/>
    <OpenTemplate xmlns="1119c2e5-8fb9-4d5f-baf1-202c530f2c34">true</OpenTemplate>
    <TaxCatchAll xmlns="1119c2e5-8fb9-4d5f-baf1-202c530f2c34"/>
    <ApprovalLog xmlns="1119c2e5-8fb9-4d5f-baf1-202c530f2c34" xsi:nil="true"/>
    <TPComponent xmlns="1119c2e5-8fb9-4d5f-baf1-202c530f2c34" xsi:nil="true"/>
    <EditorialTags xmlns="1119c2e5-8fb9-4d5f-baf1-202c530f2c34" xsi:nil="true"/>
    <LastModifiedDateTime xmlns="1119c2e5-8fb9-4d5f-baf1-202c530f2c34" xsi:nil="true"/>
    <LegacyData xmlns="1119c2e5-8fb9-4d5f-baf1-202c530f2c34" xsi:nil="true"/>
    <TPLaunchHelpLink xmlns="1119c2e5-8fb9-4d5f-baf1-202c530f2c34" xsi:nil="true"/>
    <LocComments xmlns="1119c2e5-8fb9-4d5f-baf1-202c530f2c34" xsi:nil="true"/>
    <LocProcessedForMarketsLookup xmlns="1119c2e5-8fb9-4d5f-baf1-202c530f2c34" xsi:nil="true"/>
    <Milestone xmlns="1119c2e5-8fb9-4d5f-baf1-202c530f2c34">Beta 1</Milestone>
    <BusinessGroup xmlns="1119c2e5-8fb9-4d5f-baf1-202c530f2c34" xsi:nil="true"/>
    <Providers xmlns="1119c2e5-8fb9-4d5f-baf1-202c530f2c34" xsi:nil="true"/>
    <RecommendationsModifier xmlns="1119c2e5-8fb9-4d5f-baf1-202c530f2c34" xsi:nil="true"/>
    <SourceTitle xmlns="1119c2e5-8fb9-4d5f-baf1-202c530f2c34" xsi:nil="true"/>
    <HandoffToMSDN xmlns="1119c2e5-8fb9-4d5f-baf1-202c530f2c34" xsi:nil="true"/>
    <LocOverallHandbackStatusLookup xmlns="1119c2e5-8fb9-4d5f-baf1-202c530f2c34" xsi:nil="true"/>
    <DirectSourceMarket xmlns="1119c2e5-8fb9-4d5f-baf1-202c530f2c34" xsi:nil="true"/>
    <APEditor xmlns="1119c2e5-8fb9-4d5f-baf1-202c530f2c34">
      <UserInfo>
        <DisplayName/>
        <AccountId xsi:nil="true"/>
        <AccountType/>
      </UserInfo>
    </APEditor>
    <LocNewPublishedVersionLookup xmlns="1119c2e5-8fb9-4d5f-baf1-202c530f2c34" xsi:nil="true"/>
    <SubmitterId xmlns="1119c2e5-8fb9-4d5f-baf1-202c530f2c34" xsi:nil="true"/>
    <TemplateStatus xmlns="1119c2e5-8fb9-4d5f-baf1-202c530f2c34">Complete</TemplateStatus>
    <UAProjectedTotalWords xmlns="1119c2e5-8fb9-4d5f-baf1-202c530f2c34" xsi:nil="true"/>
    <Provider xmlns="1119c2e5-8fb9-4d5f-baf1-202c530f2c34" xsi:nil="true"/>
    <CSXSubmissionDate xmlns="1119c2e5-8fb9-4d5f-baf1-202c530f2c34" xsi:nil="true"/>
    <BlockPublish xmlns="1119c2e5-8fb9-4d5f-baf1-202c530f2c34" xsi:nil="true"/>
    <BugNumber xmlns="1119c2e5-8fb9-4d5f-baf1-202c530f2c34" xsi:nil="true"/>
    <TPLaunchHelpLinkType xmlns="1119c2e5-8fb9-4d5f-baf1-202c530f2c34">Template</TPLaunchHelpLinkType>
    <PublishStatusLookup xmlns="1119c2e5-8fb9-4d5f-baf1-202c530f2c34">
      <Value>452426</Value>
      <Value>502722</Value>
    </PublishStatusLookup>
    <ScenarioTagsTaxHTField0 xmlns="1119c2e5-8fb9-4d5f-baf1-202c530f2c34">
      <Terms xmlns="http://schemas.microsoft.com/office/infopath/2007/PartnerControls"/>
    </ScenarioTagsTaxHTField0>
    <TimesCloned xmlns="1119c2e5-8fb9-4d5f-baf1-202c530f2c34" xsi:nil="true"/>
    <IsDeleted xmlns="1119c2e5-8fb9-4d5f-baf1-202c530f2c34">false</IsDeleted>
    <OriginAsset xmlns="1119c2e5-8fb9-4d5f-baf1-202c530f2c34" xsi:nil="true"/>
    <UALocComments xmlns="1119c2e5-8fb9-4d5f-baf1-202c530f2c34" xsi:nil="true"/>
    <UALocRecommendation xmlns="1119c2e5-8fb9-4d5f-baf1-202c530f2c34">Localize</UALocRecommendation>
    <DSATActionTaken xmlns="1119c2e5-8fb9-4d5f-baf1-202c530f2c34" xsi:nil="true"/>
    <MachineTranslated xmlns="1119c2e5-8fb9-4d5f-baf1-202c530f2c34">false</MachineTranslated>
    <OutputCachingOn xmlns="1119c2e5-8fb9-4d5f-baf1-202c530f2c34">false</OutputCachingOn>
    <ParentAssetId xmlns="1119c2e5-8fb9-4d5f-baf1-202c530f2c34" xsi:nil="true"/>
    <APAuthor xmlns="1119c2e5-8fb9-4d5f-baf1-202c530f2c34">
      <UserInfo>
        <DisplayName>System Account</DisplayName>
        <AccountId>1073741823</AccountId>
        <AccountType/>
      </UserInfo>
    </APAuthor>
    <ClipArtFilename xmlns="1119c2e5-8fb9-4d5f-baf1-202c530f2c34" xsi:nil="true"/>
    <LocOverallLocStatusLookup xmlns="1119c2e5-8fb9-4d5f-baf1-202c530f2c34" xsi:nil="true"/>
    <LocOverallPreviewStatusLookup xmlns="1119c2e5-8fb9-4d5f-baf1-202c530f2c34" xsi:nil="true"/>
    <IntlLocPriority xmlns="1119c2e5-8fb9-4d5f-baf1-202c530f2c34" xsi:nil="true"/>
    <ApprovalStatus xmlns="1119c2e5-8fb9-4d5f-baf1-202c530f2c34">InProgress</ApprovalStatus>
    <LocManualTestRequired xmlns="1119c2e5-8fb9-4d5f-baf1-202c530f2c34" xsi:nil="true"/>
    <TPNamespace xmlns="1119c2e5-8fb9-4d5f-baf1-202c530f2c34" xsi:nil="true"/>
    <TemplateTemplateType xmlns="1119c2e5-8fb9-4d5f-baf1-202c530f2c34">PowerPoint 12 Default</TemplateTemplateType>
    <UANotes xmlns="1119c2e5-8fb9-4d5f-baf1-202c530f2c34" xsi:nil="true"/>
    <ThumbnailAssetId xmlns="1119c2e5-8fb9-4d5f-baf1-202c530f2c34" xsi:nil="true"/>
    <AssetId xmlns="1119c2e5-8fb9-4d5f-baf1-202c530f2c34">TP102773777</AssetId>
    <AssetType xmlns="1119c2e5-8fb9-4d5f-baf1-202c530f2c34" xsi:nil="true"/>
    <TPClientViewer xmlns="1119c2e5-8fb9-4d5f-baf1-202c530f2c34" xsi:nil="true"/>
    <TPFriendlyName xmlns="1119c2e5-8fb9-4d5f-baf1-202c530f2c34" xsi:nil="true"/>
    <PlannedPubDate xmlns="1119c2e5-8fb9-4d5f-baf1-202c530f2c34" xsi:nil="true"/>
    <PolicheckWords xmlns="1119c2e5-8fb9-4d5f-baf1-202c530f2c34" xsi:nil="true"/>
    <TPCommandLine xmlns="1119c2e5-8fb9-4d5f-baf1-202c530f2c34" xsi:nil="true"/>
    <LocOverallPublishStatusLookup xmlns="1119c2e5-8fb9-4d5f-baf1-202c530f2c34" xsi:nil="true"/>
    <LocPublishedLinkedAssetsLookup xmlns="1119c2e5-8fb9-4d5f-baf1-202c530f2c34" xsi:nil="true"/>
    <CrawlForDependencies xmlns="1119c2e5-8fb9-4d5f-baf1-202c530f2c34">false</CrawlForDependencies>
    <InternalTagsTaxHTField0 xmlns="1119c2e5-8fb9-4d5f-baf1-202c530f2c34">
      <Terms xmlns="http://schemas.microsoft.com/office/infopath/2007/PartnerControls"/>
    </InternalTagsTaxHTField0>
    <MarketSpecific xmlns="1119c2e5-8fb9-4d5f-baf1-202c530f2c34" xsi:nil="true"/>
    <LastHandOff xmlns="1119c2e5-8fb9-4d5f-baf1-202c530f2c34" xsi:nil="true"/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VoteCount xmlns="1119c2e5-8fb9-4d5f-baf1-202c530f2c34" xsi:nil="true"/>
    <ContentItem xmlns="1119c2e5-8fb9-4d5f-baf1-202c530f2c34" xsi:nil="true"/>
    <Markets xmlns="1119c2e5-8fb9-4d5f-baf1-202c530f2c34"/>
    <OriginalSourceMarket xmlns="1119c2e5-8fb9-4d5f-baf1-202c530f2c34" xsi:nil="true"/>
    <PublishTargets xmlns="1119c2e5-8fb9-4d5f-baf1-202c530f2c34">OfficeOnline</PublishTargets>
    <ShowIn xmlns="1119c2e5-8fb9-4d5f-baf1-202c530f2c34">Show everywhere</ShowIn>
    <UACurrentWords xmlns="1119c2e5-8fb9-4d5f-baf1-202c530f2c34" xsi:nil="true"/>
    <TPApplication xmlns="1119c2e5-8fb9-4d5f-baf1-202c530f2c34" xsi:nil="true"/>
    <AssetExpire xmlns="1119c2e5-8fb9-4d5f-baf1-202c530f2c34">2100-01-01T00:00:00+00:00</AssetExpire>
    <CampaignTagsTaxHTField0 xmlns="1119c2e5-8fb9-4d5f-baf1-202c530f2c34">
      <Terms xmlns="http://schemas.microsoft.com/office/infopath/2007/PartnerControls"/>
    </CampaignTagsTaxHTField0>
    <LocLastLocAttemptVersionLookup xmlns="1119c2e5-8fb9-4d5f-baf1-202c530f2c34">134656</LocLastLocAttemptVersionLookup>
    <LocLastLocAttemptVersionTypeLookup xmlns="1119c2e5-8fb9-4d5f-baf1-202c530f2c34" xsi:nil="true"/>
    <AssetStart xmlns="1119c2e5-8fb9-4d5f-baf1-202c530f2c34">2011-11-08T08:03:09+00:00</AssetStart>
    <TPExecutable xmlns="1119c2e5-8fb9-4d5f-baf1-202c530f2c34" xsi:nil="true"/>
    <FriendlyTitle xmlns="1119c2e5-8fb9-4d5f-baf1-202c530f2c34" xsi:nil="true"/>
    <LocRecommendedHandoff xmlns="1119c2e5-8fb9-4d5f-baf1-202c530f2c34" xsi:nil="true"/>
    <TPAppVersion xmlns="1119c2e5-8fb9-4d5f-baf1-202c530f2c34" xsi:nil="true"/>
    <AcquiredFrom xmlns="1119c2e5-8fb9-4d5f-baf1-202c530f2c34">Internal MS</AcquiredFrom>
    <IsSearchable xmlns="1119c2e5-8fb9-4d5f-baf1-202c530f2c34">true</IsSearchable>
    <CSXSubmissionMarket xmlns="1119c2e5-8fb9-4d5f-baf1-202c530f2c34" xsi:nil="true"/>
    <Downloads xmlns="1119c2e5-8fb9-4d5f-baf1-202c530f2c34">0</Downloads>
    <EditorialStatus xmlns="1119c2e5-8fb9-4d5f-baf1-202c530f2c34">Complete</EditorialStatus>
    <ArtSampleDocs xmlns="1119c2e5-8fb9-4d5f-baf1-202c530f2c34" xsi:nil="true"/>
    <TrustLevel xmlns="1119c2e5-8fb9-4d5f-baf1-202c530f2c34">1 Microsoft Managed Content</TrustLevel>
    <OriginalRelease xmlns="1119c2e5-8fb9-4d5f-baf1-202c530f2c34">14</OriginalRelease>
    <LocMarketGroupTiers2 xmlns="1119c2e5-8fb9-4d5f-baf1-202c530f2c3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C6D63B-830F-4DF1-A528-299C2A00EAE3}">
  <ds:schemaRefs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1119c2e5-8fb9-4d5f-baf1-202c530f2c34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5B89704-7625-4F37-9BB8-F2D0D5542B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23D906E-F674-4BF6-9336-229833760B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スポーツ部員募集チラシ</Template>
  <TotalTime>1906</TotalTime>
  <Words>236</Words>
  <Application>Microsoft Office PowerPoint</Application>
  <PresentationFormat>ユーザー設定</PresentationFormat>
  <Paragraphs>44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UDゴシック</vt:lpstr>
      <vt:lpstr>HG丸ｺﾞｼｯｸM-PRO</vt:lpstr>
      <vt:lpstr>ＭＳ Ｐゴシック</vt:lpstr>
      <vt:lpstr>游ゴシック</vt:lpstr>
      <vt:lpstr>Arial</vt:lpstr>
      <vt:lpstr>Calibri</vt:lpstr>
      <vt:lpstr>A4サイズ新規ファイル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take596323@outlook.jp</dc:creator>
  <cp:lastModifiedBy>PC</cp:lastModifiedBy>
  <cp:revision>21</cp:revision>
  <cp:lastPrinted>2023-06-01T07:54:31Z</cp:lastPrinted>
  <dcterms:created xsi:type="dcterms:W3CDTF">2023-02-28T08:26:50Z</dcterms:created>
  <dcterms:modified xsi:type="dcterms:W3CDTF">2023-06-02T01:18:33Z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</Properties>
</file>